
<file path=[Content_Types].xml><?xml version="1.0" encoding="utf-8"?>
<Types xmlns="http://schemas.openxmlformats.org/package/2006/content-types"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68" r:id="rId3"/>
    <p:sldId id="257" r:id="rId4"/>
    <p:sldId id="264" r:id="rId5"/>
    <p:sldId id="265" r:id="rId6"/>
    <p:sldId id="258" r:id="rId7"/>
    <p:sldId id="266" r:id="rId8"/>
    <p:sldId id="259" r:id="rId9"/>
    <p:sldId id="267" r:id="rId10"/>
    <p:sldId id="260" r:id="rId11"/>
    <p:sldId id="263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C292B73F-3F71-DA4C-9768-138E07776344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385A496-54F7-B84C-88F2-10854E3AA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B73F-3F71-DA4C-9768-138E07776344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96-54F7-B84C-88F2-10854E3AAD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B73F-3F71-DA4C-9768-138E07776344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96-54F7-B84C-88F2-10854E3AAD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B73F-3F71-DA4C-9768-138E07776344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96-54F7-B84C-88F2-10854E3AA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B73F-3F71-DA4C-9768-138E07776344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96-54F7-B84C-88F2-10854E3AA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B73F-3F71-DA4C-9768-138E07776344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96-54F7-B84C-88F2-10854E3AA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B73F-3F71-DA4C-9768-138E07776344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96-54F7-B84C-88F2-10854E3AADF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B73F-3F71-DA4C-9768-138E07776344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96-54F7-B84C-88F2-10854E3AA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B73F-3F71-DA4C-9768-138E07776344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96-54F7-B84C-88F2-10854E3AAD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B73F-3F71-DA4C-9768-138E07776344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96-54F7-B84C-88F2-10854E3AA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B73F-3F71-DA4C-9768-138E07776344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96-54F7-B84C-88F2-10854E3AA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B73F-3F71-DA4C-9768-138E07776344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96-54F7-B84C-88F2-10854E3AA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B73F-3F71-DA4C-9768-138E07776344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96-54F7-B84C-88F2-10854E3AA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C292B73F-3F71-DA4C-9768-138E07776344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385A496-54F7-B84C-88F2-10854E3AA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B73F-3F71-DA4C-9768-138E07776344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96-54F7-B84C-88F2-10854E3AA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B73F-3F71-DA4C-9768-138E07776344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96-54F7-B84C-88F2-10854E3AA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B73F-3F71-DA4C-9768-138E07776344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96-54F7-B84C-88F2-10854E3AA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B73F-3F71-DA4C-9768-138E07776344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96-54F7-B84C-88F2-10854E3AA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B73F-3F71-DA4C-9768-138E07776344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96-54F7-B84C-88F2-10854E3AADF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B73F-3F71-DA4C-9768-138E07776344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5A496-54F7-B84C-88F2-10854E3AAD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C292B73F-3F71-DA4C-9768-138E07776344}" type="datetimeFigureOut">
              <a:rPr lang="en-US" smtClean="0"/>
              <a:pPr/>
              <a:t>12/17/14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1385A496-54F7-B84C-88F2-10854E3AA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South Atlantic States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Different Kind of State</a:t>
            </a:r>
            <a:endParaRPr lang="en-US" sz="2800" dirty="0"/>
          </a:p>
        </p:txBody>
      </p:sp>
      <p:pic>
        <p:nvPicPr>
          <p:cNvPr id="4" name="Picture 3" descr="d-6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638" y="1017611"/>
            <a:ext cx="4037302" cy="3128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4026"/>
            <a:ext cx="7313613" cy="868362"/>
          </a:xfrm>
        </p:spPr>
        <p:txBody>
          <a:bodyPr/>
          <a:lstStyle/>
          <a:p>
            <a:pPr algn="l"/>
            <a:r>
              <a:rPr lang="en-US" sz="3800" dirty="0" smtClean="0"/>
              <a:t>Georgia: The Peach State</a:t>
            </a:r>
            <a:endParaRPr lang="en-US" sz="3800" dirty="0"/>
          </a:p>
        </p:txBody>
      </p:sp>
      <p:pic>
        <p:nvPicPr>
          <p:cNvPr id="7" name="Content Placeholder 6" descr="563px-Brown_Thrasher-27527-2.jpg"/>
          <p:cNvPicPr>
            <a:picLocks noGrp="1" noChangeAspect="1"/>
          </p:cNvPicPr>
          <p:nvPr>
            <p:ph sz="half" idx="14"/>
          </p:nvPr>
        </p:nvPicPr>
        <p:blipFill>
          <a:blip r:embed="rId2"/>
          <a:srcRect l="-98529" r="-98529"/>
          <a:stretch>
            <a:fillRect/>
          </a:stretch>
        </p:blipFill>
        <p:spPr>
          <a:xfrm>
            <a:off x="3764493" y="778207"/>
            <a:ext cx="6788559" cy="3655378"/>
          </a:xfrm>
        </p:spPr>
      </p:pic>
      <p:pic>
        <p:nvPicPr>
          <p:cNvPr id="8" name="Content Placeholder 7" descr="Cherokee_rose.jpg"/>
          <p:cNvPicPr>
            <a:picLocks noGrp="1" noChangeAspect="1"/>
          </p:cNvPicPr>
          <p:nvPr>
            <p:ph sz="half" idx="15"/>
          </p:nvPr>
        </p:nvPicPr>
        <p:blipFill>
          <a:blip r:embed="rId3"/>
          <a:srcRect l="-42810" r="-42810"/>
          <a:stretch>
            <a:fillRect/>
          </a:stretch>
        </p:blipFill>
        <p:spPr>
          <a:xfrm>
            <a:off x="4012869" y="3778708"/>
            <a:ext cx="4215144" cy="2269693"/>
          </a:xfr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4407207" cy="4056062"/>
          </a:xfrm>
        </p:spPr>
        <p:txBody>
          <a:bodyPr>
            <a:noAutofit/>
          </a:bodyPr>
          <a:lstStyle/>
          <a:p>
            <a:r>
              <a:rPr lang="en-US" sz="2800" dirty="0" smtClean="0"/>
              <a:t>Capital: Atlanta</a:t>
            </a:r>
          </a:p>
          <a:p>
            <a:r>
              <a:rPr lang="en-US" sz="2800" dirty="0" smtClean="0"/>
              <a:t>Motto: </a:t>
            </a:r>
            <a:r>
              <a:rPr lang="en-US" sz="2800" dirty="0" err="1" smtClean="0"/>
              <a:t>Widsom</a:t>
            </a:r>
            <a:r>
              <a:rPr lang="en-US" sz="2800" dirty="0" smtClean="0"/>
              <a:t>, Justice, Moderation</a:t>
            </a:r>
          </a:p>
          <a:p>
            <a:r>
              <a:rPr lang="en-US" sz="2800" dirty="0" smtClean="0"/>
              <a:t>State bird: Brown thrasher</a:t>
            </a:r>
          </a:p>
          <a:p>
            <a:r>
              <a:rPr lang="en-US" sz="2800" dirty="0" smtClean="0"/>
              <a:t>State flower: Cherokee rose</a:t>
            </a:r>
          </a:p>
          <a:p>
            <a:r>
              <a:rPr lang="en-US" sz="2800" dirty="0" smtClean="0"/>
              <a:t>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state admitted to Union, Jan.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, 1788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3677" y="503238"/>
            <a:ext cx="8276313" cy="868362"/>
          </a:xfrm>
        </p:spPr>
        <p:txBody>
          <a:bodyPr/>
          <a:lstStyle/>
          <a:p>
            <a:r>
              <a:rPr lang="en-US" sz="3200" b="1" dirty="0" smtClean="0"/>
              <a:t>Early French Settlement: Another Lost Colony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3677" y="1371600"/>
            <a:ext cx="4987284" cy="4863412"/>
          </a:xfrm>
        </p:spPr>
        <p:txBody>
          <a:bodyPr>
            <a:noAutofit/>
          </a:bodyPr>
          <a:lstStyle/>
          <a:p>
            <a:r>
              <a:rPr lang="en-US" sz="2800" dirty="0" smtClean="0"/>
              <a:t>French </a:t>
            </a:r>
            <a:r>
              <a:rPr lang="en-US" sz="2800" dirty="0" err="1" smtClean="0"/>
              <a:t>Hugenots</a:t>
            </a:r>
            <a:r>
              <a:rPr lang="en-US" sz="2800" dirty="0" smtClean="0"/>
              <a:t> tried to start a colony in Georgia in 1562 on Paris Island.</a:t>
            </a:r>
          </a:p>
          <a:p>
            <a:r>
              <a:rPr lang="en-US" sz="2800" dirty="0" smtClean="0"/>
              <a:t>The Colony failed within a year. Meanwhile, only a few Spanish conquistadors explored the area.</a:t>
            </a:r>
          </a:p>
          <a:p>
            <a:r>
              <a:rPr lang="en-US" sz="2800" dirty="0" smtClean="0"/>
              <a:t>Later an English settlement develops in 1690, almost 130 years later.</a:t>
            </a:r>
            <a:endParaRPr lang="en-US" sz="2800" dirty="0"/>
          </a:p>
        </p:txBody>
      </p:sp>
      <p:pic>
        <p:nvPicPr>
          <p:cNvPr id="8" name="Content Placeholder 7" descr="140221111218-larg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1656" b="-41656"/>
          <a:stretch>
            <a:fillRect/>
          </a:stretch>
        </p:blipFill>
        <p:spPr>
          <a:xfrm>
            <a:off x="5143830" y="1735138"/>
            <a:ext cx="3566160" cy="4056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Florida: The Sunshine State</a:t>
            </a:r>
            <a:endParaRPr lang="en-US" dirty="0"/>
          </a:p>
        </p:txBody>
      </p:sp>
      <p:pic>
        <p:nvPicPr>
          <p:cNvPr id="8" name="Content Placeholder 7" descr="640px-Mimus_polyglottos_adult_02_cropped.jpg"/>
          <p:cNvPicPr>
            <a:picLocks noGrp="1" noChangeAspect="1"/>
          </p:cNvPicPr>
          <p:nvPr>
            <p:ph sz="half" idx="14"/>
          </p:nvPr>
        </p:nvPicPr>
        <p:blipFill>
          <a:blip r:embed="rId2"/>
          <a:srcRect l="-6411" r="-6411"/>
          <a:stretch>
            <a:fillRect/>
          </a:stretch>
        </p:blipFill>
        <p:spPr>
          <a:xfrm>
            <a:off x="5525375" y="4352332"/>
            <a:ext cx="2702638" cy="1920240"/>
          </a:xfrm>
        </p:spPr>
      </p:pic>
      <p:pic>
        <p:nvPicPr>
          <p:cNvPr id="9" name="Content Placeholder 8" descr="OrangeBloss_wb.jpg"/>
          <p:cNvPicPr>
            <a:picLocks noGrp="1" noChangeAspect="1"/>
          </p:cNvPicPr>
          <p:nvPr>
            <p:ph sz="half" idx="15"/>
          </p:nvPr>
        </p:nvPicPr>
        <p:blipFill>
          <a:blip r:embed="rId3"/>
          <a:srcRect l="-31731" r="-31731"/>
          <a:stretch>
            <a:fillRect/>
          </a:stretch>
        </p:blipFill>
        <p:spPr>
          <a:xfrm>
            <a:off x="3963207" y="1735139"/>
            <a:ext cx="5180793" cy="2789658"/>
          </a:xfr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1700" y="2496766"/>
            <a:ext cx="5265496" cy="4056062"/>
          </a:xfrm>
        </p:spPr>
        <p:txBody>
          <a:bodyPr>
            <a:noAutofit/>
          </a:bodyPr>
          <a:lstStyle/>
          <a:p>
            <a:r>
              <a:rPr lang="en-US" sz="2800" dirty="0" smtClean="0"/>
              <a:t>Capital: Tallahassee</a:t>
            </a:r>
          </a:p>
          <a:p>
            <a:r>
              <a:rPr lang="en-US" sz="2800" dirty="0" smtClean="0"/>
              <a:t>Motto: In God We Trust</a:t>
            </a:r>
          </a:p>
          <a:p>
            <a:r>
              <a:rPr lang="en-US" sz="2800" dirty="0" smtClean="0"/>
              <a:t>State bird: Mockingbird</a:t>
            </a:r>
          </a:p>
          <a:p>
            <a:r>
              <a:rPr lang="en-US" sz="2800" dirty="0" smtClean="0"/>
              <a:t>State flower: Orange blossom</a:t>
            </a:r>
          </a:p>
          <a:p>
            <a:r>
              <a:rPr lang="en-US" sz="2800" dirty="0" smtClean="0"/>
              <a:t>27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state admitted to Union,  March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, 1845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Colonial Florida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733800" cy="4398724"/>
          </a:xfrm>
        </p:spPr>
        <p:txBody>
          <a:bodyPr>
            <a:normAutofit/>
          </a:bodyPr>
          <a:lstStyle/>
          <a:p>
            <a:r>
              <a:rPr lang="en-US" dirty="0" smtClean="0"/>
              <a:t>First European explorer of Florida in 1513</a:t>
            </a:r>
          </a:p>
          <a:p>
            <a:r>
              <a:rPr lang="en-US" dirty="0" smtClean="0"/>
              <a:t>The failed Georgia colony settled in Florida at Fort Caroline in 1564.</a:t>
            </a:r>
          </a:p>
          <a:p>
            <a:r>
              <a:rPr lang="en-US" dirty="0" smtClean="0"/>
              <a:t>English only control Florida after the French and Indian War, 1763. </a:t>
            </a:r>
          </a:p>
          <a:p>
            <a:r>
              <a:rPr lang="en-US" dirty="0" smtClean="0"/>
              <a:t>Then the Americans revolt….</a:t>
            </a:r>
          </a:p>
        </p:txBody>
      </p:sp>
      <p:pic>
        <p:nvPicPr>
          <p:cNvPr id="7" name="Content Placeholder 6" descr="Juan_Ponce_de_León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3073" r="-13073"/>
          <a:stretch>
            <a:fillRect/>
          </a:stretch>
        </p:blipFill>
        <p:spPr>
          <a:xfrm>
            <a:off x="5577840" y="503238"/>
            <a:ext cx="3566160" cy="4056062"/>
          </a:xfrm>
        </p:spPr>
      </p:pic>
      <p:pic>
        <p:nvPicPr>
          <p:cNvPr id="8" name="Picture 7" descr="Cantino_Map_-_1502_-_Flori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295144"/>
            <a:ext cx="3004468" cy="31169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51590" y="133906"/>
            <a:ext cx="157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Ponce De Leon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6398394"/>
            <a:ext cx="285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Early Spanish Map of Florida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699" y="309791"/>
            <a:ext cx="7313613" cy="868362"/>
          </a:xfrm>
        </p:spPr>
        <p:txBody>
          <a:bodyPr/>
          <a:lstStyle/>
          <a:p>
            <a:r>
              <a:rPr lang="en-US" dirty="0" smtClean="0"/>
              <a:t>Early Cash Crops</a:t>
            </a:r>
            <a:endParaRPr lang="en-US" dirty="0"/>
          </a:p>
        </p:txBody>
      </p:sp>
      <p:pic>
        <p:nvPicPr>
          <p:cNvPr id="7" name="Content Placeholder 6" descr="tobaccosmall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9607" r="-19607"/>
          <a:stretch>
            <a:fillRect/>
          </a:stretch>
        </p:blipFill>
        <p:spPr>
          <a:xfrm>
            <a:off x="595495" y="1371600"/>
            <a:ext cx="4241300" cy="2283777"/>
          </a:xfrm>
        </p:spPr>
      </p:pic>
      <p:pic>
        <p:nvPicPr>
          <p:cNvPr id="9" name="Content Placeholder 8" descr="Rice5Hoeing-lg.jpg"/>
          <p:cNvPicPr>
            <a:picLocks noGrp="1" noChangeAspect="1"/>
          </p:cNvPicPr>
          <p:nvPr>
            <p:ph sz="half" idx="13"/>
          </p:nvPr>
        </p:nvPicPr>
        <p:blipFill>
          <a:blip r:embed="rId3"/>
          <a:srcRect l="-16359" r="-16359"/>
          <a:stretch>
            <a:fillRect/>
          </a:stretch>
        </p:blipFill>
        <p:spPr/>
      </p:pic>
      <p:pic>
        <p:nvPicPr>
          <p:cNvPr id="8" name="Content Placeholder 7" descr="cotton.jpg"/>
          <p:cNvPicPr>
            <a:picLocks noGrp="1" noChangeAspect="1"/>
          </p:cNvPicPr>
          <p:nvPr>
            <p:ph sz="half" idx="14"/>
          </p:nvPr>
        </p:nvPicPr>
        <p:blipFill>
          <a:blip r:embed="rId4"/>
          <a:srcRect l="-5032" r="-5032"/>
          <a:stretch>
            <a:fillRect/>
          </a:stretch>
        </p:blipFill>
        <p:spPr>
          <a:xfrm>
            <a:off x="4645152" y="1371600"/>
            <a:ext cx="4241302" cy="2283778"/>
          </a:xfrm>
        </p:spPr>
      </p:pic>
      <p:sp>
        <p:nvSpPr>
          <p:cNvPr id="6" name="Content Placeholder 5"/>
          <p:cNvSpPr>
            <a:spLocks noGrp="1"/>
          </p:cNvSpPr>
          <p:nvPr>
            <p:ph sz="half" idx="15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Virginia, the Carolinas, Georgia and Florida grew tobacco, rice, and cotton.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546" y="340297"/>
            <a:ext cx="4962375" cy="1766282"/>
          </a:xfrm>
        </p:spPr>
        <p:txBody>
          <a:bodyPr/>
          <a:lstStyle/>
          <a:p>
            <a:pPr algn="l"/>
            <a:r>
              <a:rPr lang="en-US" dirty="0" smtClean="0"/>
              <a:t>Virginia: </a:t>
            </a:r>
            <a:br>
              <a:rPr lang="en-US" dirty="0" smtClean="0"/>
            </a:br>
            <a:r>
              <a:rPr lang="en-US" dirty="0" smtClean="0"/>
              <a:t>Old Dominion</a:t>
            </a:r>
            <a:endParaRPr lang="en-US" dirty="0"/>
          </a:p>
        </p:txBody>
      </p:sp>
      <p:pic>
        <p:nvPicPr>
          <p:cNvPr id="7" name="Content Placeholder 6" descr="Northern_Cardinal_n06-2-229_l_1.jpg"/>
          <p:cNvPicPr>
            <a:picLocks noGrp="1" noChangeAspect="1"/>
          </p:cNvPicPr>
          <p:nvPr>
            <p:ph sz="half" idx="14"/>
          </p:nvPr>
        </p:nvPicPr>
        <p:blipFill>
          <a:blip r:embed="rId2"/>
          <a:srcRect l="-66012" r="-66012"/>
          <a:stretch>
            <a:fillRect/>
          </a:stretch>
        </p:blipFill>
        <p:spPr>
          <a:xfrm>
            <a:off x="4645152" y="774478"/>
            <a:ext cx="5146518" cy="2771202"/>
          </a:xfrm>
        </p:spPr>
      </p:pic>
      <p:pic>
        <p:nvPicPr>
          <p:cNvPr id="8" name="Content Placeholder 7" descr="640px-Benthamidia_florida2.jpg"/>
          <p:cNvPicPr>
            <a:picLocks noGrp="1" noChangeAspect="1"/>
          </p:cNvPicPr>
          <p:nvPr>
            <p:ph sz="half" idx="15"/>
          </p:nvPr>
        </p:nvPicPr>
        <p:blipFill>
          <a:blip r:embed="rId3"/>
          <a:srcRect l="-18882" r="-18882"/>
          <a:stretch>
            <a:fillRect/>
          </a:stretch>
        </p:blipFill>
        <p:spPr>
          <a:xfrm>
            <a:off x="4645152" y="3870959"/>
            <a:ext cx="4091381" cy="2203051"/>
          </a:xfr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66584" y="2106579"/>
            <a:ext cx="4785353" cy="4056063"/>
          </a:xfrm>
        </p:spPr>
        <p:txBody>
          <a:bodyPr>
            <a:noAutofit/>
          </a:bodyPr>
          <a:lstStyle/>
          <a:p>
            <a:r>
              <a:rPr lang="en-US" sz="2800" dirty="0" smtClean="0"/>
              <a:t>Capital: Richmond</a:t>
            </a:r>
          </a:p>
          <a:p>
            <a:r>
              <a:rPr lang="en-US" sz="2800" dirty="0" smtClean="0"/>
              <a:t>Motto: </a:t>
            </a:r>
            <a:r>
              <a:rPr lang="en-US" sz="2800" i="1" dirty="0" smtClean="0"/>
              <a:t>Sic </a:t>
            </a:r>
            <a:r>
              <a:rPr lang="en-US" sz="2800" i="1" dirty="0" err="1" smtClean="0"/>
              <a:t>semper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tyrannus</a:t>
            </a:r>
            <a:r>
              <a:rPr lang="en-US" sz="2800" dirty="0" smtClean="0"/>
              <a:t>: Thus always to tyrants.</a:t>
            </a:r>
          </a:p>
          <a:p>
            <a:r>
              <a:rPr lang="en-US" sz="2800" dirty="0" smtClean="0"/>
              <a:t>State bird: Cardinal</a:t>
            </a:r>
          </a:p>
          <a:p>
            <a:r>
              <a:rPr lang="en-US" sz="2800" dirty="0" smtClean="0"/>
              <a:t>State flower: Dogwood</a:t>
            </a:r>
          </a:p>
          <a:p>
            <a:r>
              <a:rPr lang="en-US" sz="2800" dirty="0" smtClean="0"/>
              <a:t>The 10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state: June 25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1788 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Jamestown: 1609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914399" y="1735139"/>
            <a:ext cx="4707911" cy="4056062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4909" dirty="0" smtClean="0">
                <a:effectLst>
                  <a:outerShdw blurRad="50800" dist="38100" dir="2700000" algn="tl">
                    <a:srgbClr val="000000">
                      <a:alpha val="0"/>
                    </a:srgbClr>
                  </a:outerShdw>
                </a:effectLst>
                <a:latin typeface="Arno Pro"/>
                <a:cs typeface="Arno Pro"/>
              </a:rPr>
              <a:t>London Company of England sent 3 ships to Virginia.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909" dirty="0" smtClean="0">
                <a:effectLst>
                  <a:outerShdw blurRad="50800" dist="38100" dir="2700000" algn="tl">
                    <a:srgbClr val="000000">
                      <a:alpha val="0"/>
                    </a:srgbClr>
                  </a:outerShdw>
                </a:effectLst>
                <a:latin typeface="Arno Pro"/>
                <a:cs typeface="Arno Pro"/>
              </a:rPr>
              <a:t>Colonists were poorly prepared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909" dirty="0" smtClean="0">
                <a:effectLst>
                  <a:outerShdw blurRad="50800" dist="38100" dir="2700000" algn="tl">
                    <a:srgbClr val="000000">
                      <a:alpha val="0"/>
                    </a:srgbClr>
                  </a:outerShdw>
                </a:effectLst>
                <a:latin typeface="Arno Pro"/>
                <a:cs typeface="Arno Pro"/>
              </a:rPr>
              <a:t>John Smith  saved Jamestown colonists with his “no work, no eat” ethic.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909" dirty="0" smtClean="0">
                <a:effectLst>
                  <a:outerShdw blurRad="50800" dist="38100" dir="2700000" algn="tl">
                    <a:srgbClr val="000000">
                      <a:alpha val="0"/>
                    </a:srgbClr>
                  </a:outerShdw>
                </a:effectLst>
                <a:latin typeface="Arno Pro"/>
                <a:cs typeface="Arno Pro"/>
              </a:rPr>
              <a:t>Winter came and it was starving time.  Only 1/3 of colonists survive.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13" name="Content Placeholder 12" descr="Va_Company_Seal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8075" b="-38075"/>
          <a:stretch>
            <a:fillRect/>
          </a:stretch>
        </p:blipFill>
        <p:spPr>
          <a:xfrm>
            <a:off x="5577840" y="1735139"/>
            <a:ext cx="3566160" cy="4056062"/>
          </a:xfrm>
        </p:spPr>
      </p:pic>
      <p:sp>
        <p:nvSpPr>
          <p:cNvPr id="14" name="TextBox 13"/>
          <p:cNvSpPr txBox="1"/>
          <p:nvPr/>
        </p:nvSpPr>
        <p:spPr>
          <a:xfrm>
            <a:off x="6257338" y="2122069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Virginia Company Seal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2588" y="503237"/>
            <a:ext cx="7313613" cy="868362"/>
          </a:xfrm>
        </p:spPr>
        <p:txBody>
          <a:bodyPr/>
          <a:lstStyle/>
          <a:p>
            <a:r>
              <a:rPr lang="en-US" dirty="0" smtClean="0"/>
              <a:t>Map of Jamestown</a:t>
            </a:r>
            <a:endParaRPr lang="en-US" dirty="0"/>
          </a:p>
        </p:txBody>
      </p:sp>
      <p:pic>
        <p:nvPicPr>
          <p:cNvPr id="7" name="Content Placeholder 6" descr="1163px-Virginia_map_1606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l="-8629" r="-8629"/>
          <a:stretch>
            <a:fillRect/>
          </a:stretch>
        </p:blipFill>
        <p:spPr>
          <a:xfrm rot="232774">
            <a:off x="415692" y="1625469"/>
            <a:ext cx="7662802" cy="46792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7681"/>
            <a:ext cx="4057395" cy="1231901"/>
          </a:xfrm>
        </p:spPr>
        <p:txBody>
          <a:bodyPr/>
          <a:lstStyle/>
          <a:p>
            <a:pPr algn="l"/>
            <a:r>
              <a:rPr lang="en-US" dirty="0" smtClean="0"/>
              <a:t>North Carolina: Tar Heel State</a:t>
            </a:r>
            <a:endParaRPr lang="en-US" dirty="0"/>
          </a:p>
        </p:txBody>
      </p:sp>
      <p:pic>
        <p:nvPicPr>
          <p:cNvPr id="9" name="Content Placeholder 8" descr="Cardinal.jpg"/>
          <p:cNvPicPr>
            <a:picLocks noGrp="1" noChangeAspect="1"/>
          </p:cNvPicPr>
          <p:nvPr>
            <p:ph sz="half" idx="14"/>
          </p:nvPr>
        </p:nvPicPr>
        <p:blipFill>
          <a:blip r:embed="rId2"/>
          <a:srcRect l="-18726" r="-18726"/>
          <a:stretch>
            <a:fillRect/>
          </a:stretch>
        </p:blipFill>
        <p:spPr>
          <a:xfrm>
            <a:off x="4645152" y="883632"/>
            <a:ext cx="4498848" cy="2422457"/>
          </a:xfrm>
        </p:spPr>
      </p:pic>
      <p:pic>
        <p:nvPicPr>
          <p:cNvPr id="10" name="Content Placeholder 9" descr="640px-Flowering_Dogwood_Cornus_florida_Yellow_Flowers_3008px.jpeg"/>
          <p:cNvPicPr>
            <a:picLocks noGrp="1" noChangeAspect="1"/>
          </p:cNvPicPr>
          <p:nvPr>
            <p:ph sz="half" idx="15"/>
          </p:nvPr>
        </p:nvPicPr>
        <p:blipFill>
          <a:blip r:embed="rId3"/>
          <a:srcRect l="-11777" r="-11777"/>
          <a:stretch>
            <a:fillRect/>
          </a:stretch>
        </p:blipFill>
        <p:spPr>
          <a:xfrm>
            <a:off x="4473856" y="3640045"/>
            <a:ext cx="4670144" cy="2514693"/>
          </a:xfr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11119" y="1735138"/>
            <a:ext cx="4693003" cy="4352256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Capital:</a:t>
            </a:r>
            <a:r>
              <a:rPr lang="en-US" sz="2800" i="1" dirty="0" smtClean="0"/>
              <a:t> </a:t>
            </a:r>
            <a:r>
              <a:rPr lang="en-US" sz="2800" dirty="0" smtClean="0"/>
              <a:t>Raleigh</a:t>
            </a:r>
            <a:endParaRPr lang="en-US" sz="2800" i="1" dirty="0" smtClean="0"/>
          </a:p>
          <a:p>
            <a:r>
              <a:rPr lang="en-US" sz="2800" i="1" dirty="0" smtClean="0"/>
              <a:t>Esse quam </a:t>
            </a:r>
            <a:r>
              <a:rPr lang="en-US" sz="2800" i="1" dirty="0" err="1" smtClean="0"/>
              <a:t>videri</a:t>
            </a:r>
            <a:r>
              <a:rPr lang="en-US" sz="2800" dirty="0" smtClean="0"/>
              <a:t>: “To be rather than to be seen.”</a:t>
            </a:r>
          </a:p>
          <a:p>
            <a:r>
              <a:rPr lang="en-US" sz="2800" dirty="0" smtClean="0"/>
              <a:t>State bird: Cardinal</a:t>
            </a:r>
          </a:p>
          <a:p>
            <a:r>
              <a:rPr lang="en-US" sz="2800" dirty="0" smtClean="0"/>
              <a:t>State flower: Dogwood</a:t>
            </a:r>
          </a:p>
          <a:p>
            <a:r>
              <a:rPr lang="en-US" sz="2800" dirty="0" smtClean="0"/>
              <a:t>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state: Nov. 21, 1789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42357" y="0"/>
            <a:ext cx="3825069" cy="1162050"/>
          </a:xfrm>
        </p:spPr>
        <p:txBody>
          <a:bodyPr/>
          <a:lstStyle/>
          <a:p>
            <a:pPr algn="r"/>
            <a:r>
              <a:rPr lang="en-US" dirty="0" smtClean="0"/>
              <a:t>Roanoke: </a:t>
            </a:r>
            <a:br>
              <a:rPr lang="en-US" dirty="0" smtClean="0"/>
            </a:br>
            <a:r>
              <a:rPr lang="en-US" dirty="0" smtClean="0"/>
              <a:t>The Lost Colony</a:t>
            </a:r>
            <a:endParaRPr lang="en-US" dirty="0"/>
          </a:p>
        </p:txBody>
      </p:sp>
      <p:pic>
        <p:nvPicPr>
          <p:cNvPr id="9" name="Content Placeholder 8" descr="Roanoke_map_1584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4677" r="-14677"/>
          <a:stretch>
            <a:fillRect/>
          </a:stretch>
        </p:blipFill>
        <p:spPr>
          <a:xfrm>
            <a:off x="5095703" y="368489"/>
            <a:ext cx="3755074" cy="5925609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16837" y="966637"/>
            <a:ext cx="5250589" cy="5327461"/>
          </a:xfrm>
        </p:spPr>
        <p:txBody>
          <a:bodyPr>
            <a:noAutofit/>
          </a:bodyPr>
          <a:lstStyle/>
          <a:p>
            <a:pPr algn="r"/>
            <a:r>
              <a:rPr lang="en-US" sz="2700" dirty="0" smtClean="0"/>
              <a:t>Sir Walter Raleigh got a charter from Queen Elizabeth to start a colony in 1584. </a:t>
            </a:r>
          </a:p>
          <a:p>
            <a:pPr algn="r"/>
            <a:r>
              <a:rPr lang="en-US" sz="2700" dirty="0" smtClean="0"/>
              <a:t>the colonists didn’t survive the wilds of North America. </a:t>
            </a:r>
          </a:p>
          <a:p>
            <a:pPr algn="r"/>
            <a:r>
              <a:rPr lang="en-US" sz="2700" dirty="0" smtClean="0"/>
              <a:t>They thought treasure was going to be lying on the ground.</a:t>
            </a:r>
          </a:p>
          <a:p>
            <a:pPr algn="r"/>
            <a:r>
              <a:rPr lang="en-US" sz="2700" dirty="0" smtClean="0"/>
              <a:t>(Maybe that’s why there’s a record-breaking number of shipwrecks off Hatteras Cape….)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7426" y="6294098"/>
            <a:ext cx="283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Hatteras Island and Roanoke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051" y="247833"/>
            <a:ext cx="6086384" cy="1913132"/>
          </a:xfrm>
        </p:spPr>
        <p:txBody>
          <a:bodyPr/>
          <a:lstStyle/>
          <a:p>
            <a:pPr algn="l"/>
            <a:r>
              <a:rPr lang="en-US" dirty="0" smtClean="0"/>
              <a:t>South Carolina: </a:t>
            </a:r>
            <a:br>
              <a:rPr lang="en-US" dirty="0" smtClean="0"/>
            </a:br>
            <a:r>
              <a:rPr lang="en-US" dirty="0" smtClean="0"/>
              <a:t>The Palmetto State</a:t>
            </a:r>
            <a:endParaRPr lang="en-US" dirty="0"/>
          </a:p>
        </p:txBody>
      </p:sp>
      <p:pic>
        <p:nvPicPr>
          <p:cNvPr id="7" name="Content Placeholder 6" descr="640px-Carolina_Wren_2.jpg"/>
          <p:cNvPicPr>
            <a:picLocks noGrp="1" noChangeAspect="1"/>
          </p:cNvPicPr>
          <p:nvPr>
            <p:ph sz="half" idx="14"/>
          </p:nvPr>
        </p:nvPicPr>
        <p:blipFill>
          <a:blip r:embed="rId2"/>
          <a:srcRect l="-2206" r="-2206"/>
          <a:stretch>
            <a:fillRect/>
          </a:stretch>
        </p:blipFill>
        <p:spPr>
          <a:xfrm>
            <a:off x="5577840" y="688243"/>
            <a:ext cx="3566160" cy="1920240"/>
          </a:xfrm>
        </p:spPr>
      </p:pic>
      <p:pic>
        <p:nvPicPr>
          <p:cNvPr id="8" name="Content Placeholder 7" descr="Gelsemium_sempervirensCDP140CA.jpg"/>
          <p:cNvPicPr>
            <a:picLocks noGrp="1" noChangeAspect="1"/>
          </p:cNvPicPr>
          <p:nvPr>
            <p:ph sz="half" idx="15"/>
          </p:nvPr>
        </p:nvPicPr>
        <p:blipFill>
          <a:blip r:embed="rId3"/>
          <a:srcRect l="-85478" r="-85478"/>
          <a:stretch>
            <a:fillRect/>
          </a:stretch>
        </p:blipFill>
        <p:spPr>
          <a:xfrm>
            <a:off x="4212861" y="2818341"/>
            <a:ext cx="6350270" cy="3419376"/>
          </a:xfr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08681" y="2160965"/>
            <a:ext cx="4942813" cy="4445193"/>
          </a:xfrm>
        </p:spPr>
        <p:txBody>
          <a:bodyPr>
            <a:noAutofit/>
          </a:bodyPr>
          <a:lstStyle/>
          <a:p>
            <a:r>
              <a:rPr lang="en-US" sz="2800" dirty="0" smtClean="0"/>
              <a:t>Capital: Columbia</a:t>
            </a:r>
          </a:p>
          <a:p>
            <a:r>
              <a:rPr lang="en-US" sz="2800" dirty="0" smtClean="0"/>
              <a:t>Motto: </a:t>
            </a:r>
            <a:r>
              <a:rPr lang="en-US" sz="2800" i="1" dirty="0" smtClean="0"/>
              <a:t>Dum </a:t>
            </a:r>
            <a:r>
              <a:rPr lang="en-US" sz="2800" i="1" dirty="0" err="1" smtClean="0"/>
              <a:t>spiro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spero</a:t>
            </a:r>
            <a:r>
              <a:rPr lang="en-US" sz="2800" dirty="0" smtClean="0"/>
              <a:t>: “While I breath I hope.”</a:t>
            </a:r>
          </a:p>
          <a:p>
            <a:r>
              <a:rPr lang="en-US" sz="2800" dirty="0" smtClean="0"/>
              <a:t>State bird: Carolina wren</a:t>
            </a:r>
          </a:p>
          <a:p>
            <a:r>
              <a:rPr lang="en-US" sz="2800" dirty="0" smtClean="0"/>
              <a:t>State flower: Yellow </a:t>
            </a:r>
            <a:r>
              <a:rPr lang="en-US" sz="2800" dirty="0" err="1" smtClean="0"/>
              <a:t>jessamine</a:t>
            </a:r>
            <a:endParaRPr lang="en-US" sz="2800" dirty="0" smtClean="0"/>
          </a:p>
          <a:p>
            <a:r>
              <a:rPr lang="en-US" sz="2800" dirty="0" smtClean="0"/>
              <a:t>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state admitted to the Union on May 23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, 1988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753" y="278812"/>
            <a:ext cx="7313613" cy="868362"/>
          </a:xfrm>
        </p:spPr>
        <p:txBody>
          <a:bodyPr/>
          <a:lstStyle/>
          <a:p>
            <a:r>
              <a:rPr lang="en-US" sz="3600" dirty="0" smtClean="0"/>
              <a:t>Early South Carolina Colonization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sz="half" idx="1"/>
          </p:nvPr>
        </p:nvSpPr>
        <p:spPr>
          <a:xfrm>
            <a:off x="708655" y="1735138"/>
            <a:ext cx="3566160" cy="192024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3"/>
          </p:nvPr>
        </p:nvSpPr>
        <p:spPr>
          <a:xfrm>
            <a:off x="823753" y="4848230"/>
            <a:ext cx="4568515" cy="2290034"/>
          </a:xfrm>
        </p:spPr>
        <p:txBody>
          <a:bodyPr/>
          <a:lstStyle/>
          <a:p>
            <a:r>
              <a:rPr lang="en-US" sz="2800" dirty="0" smtClean="0"/>
              <a:t>Hernando </a:t>
            </a:r>
            <a:r>
              <a:rPr lang="en-US" sz="2800" dirty="0" err="1" smtClean="0"/>
              <a:t>DeSoto</a:t>
            </a:r>
            <a:r>
              <a:rPr lang="en-US" sz="2800" dirty="0" smtClean="0"/>
              <a:t>, 1540, a Spanish conquistador, first explored it.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4"/>
          </p:nvPr>
        </p:nvSpPr>
        <p:spPr>
          <a:xfrm>
            <a:off x="5577840" y="1371600"/>
            <a:ext cx="3566160" cy="2548341"/>
          </a:xfrm>
        </p:spPr>
        <p:txBody>
          <a:bodyPr>
            <a:normAutofit/>
          </a:bodyPr>
          <a:lstStyle/>
          <a:p>
            <a:r>
              <a:rPr lang="en-US" sz="2700" dirty="0" smtClean="0"/>
              <a:t>Later it became an English colony, part of what was then “Carolina”—or Charles Land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5"/>
          </p:nvPr>
        </p:nvSpPr>
        <p:spPr>
          <a:xfrm>
            <a:off x="5577840" y="3607846"/>
            <a:ext cx="3566160" cy="1920240"/>
          </a:xfrm>
        </p:spPr>
        <p:txBody>
          <a:bodyPr>
            <a:noAutofit/>
          </a:bodyPr>
          <a:lstStyle/>
          <a:p>
            <a:r>
              <a:rPr lang="en-US" sz="2800" dirty="0" smtClean="0"/>
              <a:t>It tolerated various religions, including French </a:t>
            </a:r>
            <a:r>
              <a:rPr lang="en-US" sz="2800" dirty="0" err="1" smtClean="0"/>
              <a:t>Hugenots</a:t>
            </a:r>
            <a:r>
              <a:rPr lang="en-US" sz="2800" dirty="0" smtClean="0"/>
              <a:t> (Hugh-</a:t>
            </a:r>
            <a:r>
              <a:rPr lang="en-US" sz="2800" dirty="0" err="1" smtClean="0"/>
              <a:t>zhen</a:t>
            </a:r>
            <a:r>
              <a:rPr lang="en-US" sz="2800" dirty="0" smtClean="0"/>
              <a:t>-oh—a kind of Calvinist) and Sephardic Jews (Spanish)</a:t>
            </a:r>
          </a:p>
          <a:p>
            <a:endParaRPr lang="en-US" sz="2800" dirty="0"/>
          </a:p>
        </p:txBody>
      </p:sp>
      <p:pic>
        <p:nvPicPr>
          <p:cNvPr id="11" name="Picture 10" descr="charleston_17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37" y="1371600"/>
            <a:ext cx="5305603" cy="3196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182</TotalTime>
  <Words>501</Words>
  <Application>Microsoft Macintosh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Inkwell</vt:lpstr>
      <vt:lpstr>South Atlantic States</vt:lpstr>
      <vt:lpstr>Early Cash Crops</vt:lpstr>
      <vt:lpstr>Virginia:  Old Dominion</vt:lpstr>
      <vt:lpstr>Jamestown: 1609</vt:lpstr>
      <vt:lpstr>Map of Jamestown</vt:lpstr>
      <vt:lpstr>North Carolina: Tar Heel State</vt:lpstr>
      <vt:lpstr>Roanoke:  The Lost Colony</vt:lpstr>
      <vt:lpstr>South Carolina:  The Palmetto State</vt:lpstr>
      <vt:lpstr>Early South Carolina Colonization</vt:lpstr>
      <vt:lpstr>Georgia: The Peach State</vt:lpstr>
      <vt:lpstr>Early French Settlement: Another Lost Colony</vt:lpstr>
      <vt:lpstr>Florida: The Sunshine State</vt:lpstr>
      <vt:lpstr>Colonial Florida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Atlantic States</dc:title>
  <dc:creator>Ryan Leng</dc:creator>
  <cp:lastModifiedBy>Ryan Leng</cp:lastModifiedBy>
  <cp:revision>4</cp:revision>
  <dcterms:created xsi:type="dcterms:W3CDTF">2014-12-17T18:21:47Z</dcterms:created>
  <dcterms:modified xsi:type="dcterms:W3CDTF">2014-12-17T19:16:08Z</dcterms:modified>
</cp:coreProperties>
</file>