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lnSpc>
                <a:spcPct val="100000"/>
              </a:lnSpc>
              <a:buSzTx/>
              <a:buNone/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1100"/>
              <a:t>Body Level One</a:t>
            </a:r>
            <a:endParaRPr b="1" sz="1100"/>
          </a:p>
          <a:p>
            <a:pPr lvl="1">
              <a:defRPr b="0" sz="1800"/>
            </a:pPr>
            <a:r>
              <a:rPr b="1" sz="1100"/>
              <a:t>Body Level Two</a:t>
            </a:r>
            <a:endParaRPr b="1" sz="1100"/>
          </a:p>
          <a:p>
            <a:pPr lvl="2">
              <a:defRPr b="0" sz="1800"/>
            </a:pPr>
            <a:r>
              <a:rPr b="1" sz="1100"/>
              <a:t>Body Level Three</a:t>
            </a:r>
            <a:endParaRPr b="1" sz="1100"/>
          </a:p>
          <a:p>
            <a:pPr lvl="3">
              <a:defRPr b="0" sz="1800"/>
            </a:pPr>
            <a:r>
              <a:rPr b="1" sz="1100"/>
              <a:t>Body Level Four</a:t>
            </a:r>
            <a:endParaRPr b="1" sz="1100"/>
          </a:p>
          <a:p>
            <a:pPr lvl="4">
              <a:defRPr b="0" sz="1800"/>
            </a:pPr>
            <a:r>
              <a:rPr b="1" sz="11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 defTabSz="584200">
              <a:lnSpc>
                <a:spcPct val="100000"/>
              </a:lnSpc>
              <a:spcBef>
                <a:spcPts val="3800"/>
              </a:spcBef>
              <a:defRPr b="0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762000" indent="-381000" defTabSz="584200">
              <a:lnSpc>
                <a:spcPct val="100000"/>
              </a:lnSpc>
              <a:spcBef>
                <a:spcPts val="3800"/>
              </a:spcBef>
              <a:defRPr b="0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143000" indent="-381000" defTabSz="584200">
              <a:lnSpc>
                <a:spcPct val="100000"/>
              </a:lnSpc>
              <a:spcBef>
                <a:spcPts val="3800"/>
              </a:spcBef>
              <a:defRPr b="0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524000" indent="-381000" defTabSz="584200">
              <a:lnSpc>
                <a:spcPct val="100000"/>
              </a:lnSpc>
              <a:spcBef>
                <a:spcPts val="3800"/>
              </a:spcBef>
              <a:defRPr b="0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1905000" indent="-381000" defTabSz="584200">
              <a:lnSpc>
                <a:spcPct val="100000"/>
              </a:lnSpc>
              <a:spcBef>
                <a:spcPts val="3800"/>
              </a:spcBef>
              <a:defRPr b="0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1100"/>
              <a:t>Body Level One</a:t>
            </a:r>
            <a:endParaRPr b="1" sz="1100"/>
          </a:p>
          <a:p>
            <a:pPr lvl="1">
              <a:defRPr b="0" sz="1800"/>
            </a:pPr>
            <a:r>
              <a:rPr b="1" sz="1100"/>
              <a:t>Body Level Two</a:t>
            </a:r>
            <a:endParaRPr b="1" sz="1100"/>
          </a:p>
          <a:p>
            <a:pPr lvl="2">
              <a:defRPr b="0" sz="1800"/>
            </a:pPr>
            <a:r>
              <a:rPr b="1" sz="1100"/>
              <a:t>Body Level Three</a:t>
            </a:r>
            <a:endParaRPr b="1" sz="1100"/>
          </a:p>
          <a:p>
            <a:pPr lvl="3">
              <a:defRPr b="0" sz="1800"/>
            </a:pPr>
            <a:r>
              <a:rPr b="1" sz="1100"/>
              <a:t>Body Level Four</a:t>
            </a:r>
            <a:endParaRPr b="1" sz="1100"/>
          </a:p>
          <a:p>
            <a:pPr lvl="4">
              <a:defRPr b="0" sz="1800"/>
            </a:pPr>
            <a:r>
              <a:rPr b="1" sz="11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/>
            </a:pPr>
            <a:r>
              <a:rPr b="1" sz="1100"/>
              <a:t>Body Level One</a:t>
            </a:r>
            <a:endParaRPr b="1" sz="1100"/>
          </a:p>
          <a:p>
            <a:pPr lvl="1">
              <a:defRPr b="0" sz="1800"/>
            </a:pPr>
            <a:r>
              <a:rPr b="1" sz="1100"/>
              <a:t>Body Level Two</a:t>
            </a:r>
            <a:endParaRPr b="1" sz="1100"/>
          </a:p>
          <a:p>
            <a:pPr lvl="2">
              <a:defRPr b="0" sz="1800"/>
            </a:pPr>
            <a:r>
              <a:rPr b="1" sz="1100"/>
              <a:t>Body Level Three</a:t>
            </a:r>
            <a:endParaRPr b="1" sz="1100"/>
          </a:p>
          <a:p>
            <a:pPr lvl="3">
              <a:defRPr b="0" sz="1800"/>
            </a:pPr>
            <a:r>
              <a:rPr b="1" sz="1100"/>
              <a:t>Body Level Four</a:t>
            </a:r>
            <a:endParaRPr b="1" sz="1100"/>
          </a:p>
          <a:p>
            <a:pPr lvl="4">
              <a:defRPr b="0" sz="1800"/>
            </a:pPr>
            <a:r>
              <a:rPr b="1" sz="1100"/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132347" indent="-132347" defTabSz="457200">
        <a:lnSpc>
          <a:spcPct val="120000"/>
        </a:lnSpc>
        <a:buSzPct val="75000"/>
        <a:buChar char="•"/>
        <a:defRPr b="1" sz="1100">
          <a:latin typeface="Helvetica"/>
          <a:ea typeface="Helvetica"/>
          <a:cs typeface="Helvetica"/>
          <a:sym typeface="Helvetica"/>
        </a:defRPr>
      </a:lvl1pPr>
      <a:lvl2pPr marL="589547" indent="-132347" defTabSz="457200">
        <a:lnSpc>
          <a:spcPct val="120000"/>
        </a:lnSpc>
        <a:buSzPct val="75000"/>
        <a:buChar char="•"/>
        <a:defRPr b="1" sz="1100">
          <a:latin typeface="Helvetica"/>
          <a:ea typeface="Helvetica"/>
          <a:cs typeface="Helvetica"/>
          <a:sym typeface="Helvetica"/>
        </a:defRPr>
      </a:lvl2pPr>
      <a:lvl3pPr marL="1046747" indent="-132347" defTabSz="457200">
        <a:lnSpc>
          <a:spcPct val="120000"/>
        </a:lnSpc>
        <a:buSzPct val="75000"/>
        <a:buChar char="•"/>
        <a:defRPr b="1" sz="1100">
          <a:latin typeface="Helvetica"/>
          <a:ea typeface="Helvetica"/>
          <a:cs typeface="Helvetica"/>
          <a:sym typeface="Helvetica"/>
        </a:defRPr>
      </a:lvl3pPr>
      <a:lvl4pPr marL="1503947" indent="-132347" defTabSz="457200">
        <a:lnSpc>
          <a:spcPct val="120000"/>
        </a:lnSpc>
        <a:buSzPct val="75000"/>
        <a:buChar char="•"/>
        <a:defRPr b="1" sz="1100">
          <a:latin typeface="Helvetica"/>
          <a:ea typeface="Helvetica"/>
          <a:cs typeface="Helvetica"/>
          <a:sym typeface="Helvetica"/>
        </a:defRPr>
      </a:lvl4pPr>
      <a:lvl5pPr marL="1961147" indent="-132347" defTabSz="457200">
        <a:lnSpc>
          <a:spcPct val="120000"/>
        </a:lnSpc>
        <a:buSzPct val="75000"/>
        <a:buChar char="•"/>
        <a:defRPr b="1" sz="1100">
          <a:latin typeface="Helvetica"/>
          <a:ea typeface="Helvetica"/>
          <a:cs typeface="Helvetica"/>
          <a:sym typeface="Helvetica"/>
        </a:defRPr>
      </a:lvl5pPr>
      <a:lvl6pPr marL="2418347" indent="-132347" defTabSz="457200">
        <a:lnSpc>
          <a:spcPct val="120000"/>
        </a:lnSpc>
        <a:buSzPct val="75000"/>
        <a:buChar char="•"/>
        <a:defRPr b="1" sz="1100">
          <a:latin typeface="Helvetica"/>
          <a:ea typeface="Helvetica"/>
          <a:cs typeface="Helvetica"/>
          <a:sym typeface="Helvetica"/>
        </a:defRPr>
      </a:lvl6pPr>
      <a:lvl7pPr marL="2875547" indent="-132347" defTabSz="457200">
        <a:lnSpc>
          <a:spcPct val="120000"/>
        </a:lnSpc>
        <a:buSzPct val="75000"/>
        <a:buChar char="•"/>
        <a:defRPr b="1" sz="1100">
          <a:latin typeface="Helvetica"/>
          <a:ea typeface="Helvetica"/>
          <a:cs typeface="Helvetica"/>
          <a:sym typeface="Helvetica"/>
        </a:defRPr>
      </a:lvl7pPr>
      <a:lvl8pPr marL="3332747" indent="-132347" defTabSz="457200">
        <a:lnSpc>
          <a:spcPct val="120000"/>
        </a:lnSpc>
        <a:buSzPct val="75000"/>
        <a:buChar char="•"/>
        <a:defRPr b="1" sz="1100">
          <a:latin typeface="Helvetica"/>
          <a:ea typeface="Helvetica"/>
          <a:cs typeface="Helvetica"/>
          <a:sym typeface="Helvetica"/>
        </a:defRPr>
      </a:lvl8pPr>
      <a:lvl9pPr marL="3789947" indent="-132347" defTabSz="457200">
        <a:lnSpc>
          <a:spcPct val="120000"/>
        </a:lnSpc>
        <a:buSzPct val="75000"/>
        <a:buChar char="•"/>
        <a:defRPr b="1" sz="1100">
          <a:latin typeface="Helvetica"/>
          <a:ea typeface="Helvetica"/>
          <a:cs typeface="Helvetica"/>
          <a:sym typeface="Helvetica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Classics Pepper’s </a:t>
            </a:r>
            <a:endParaRPr sz="8000">
              <a:solidFill>
                <a:srgbClr val="FFFFFF"/>
              </a:solidFill>
            </a:endParaRP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1409700" y="503555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 defTabSz="239522">
              <a:defRPr sz="1800">
                <a:solidFill>
                  <a:srgbClr val="000000"/>
                </a:solidFill>
              </a:defRPr>
            </a:pPr>
            <a:r>
              <a:rPr sz="3280">
                <a:solidFill>
                  <a:srgbClr val="FFFFFF"/>
                </a:solidFill>
              </a:rPr>
              <a:t>Mummy Hearts Ka Ba</a:t>
            </a:r>
            <a:endParaRPr sz="3280">
              <a:solidFill>
                <a:srgbClr val="FFFFFF"/>
              </a:solidFill>
            </a:endParaRPr>
          </a:p>
          <a:p>
            <a:pPr lvl="0" defTabSz="239522">
              <a:defRPr sz="1800">
                <a:solidFill>
                  <a:srgbClr val="000000"/>
                </a:solidFill>
              </a:defRPr>
            </a:pPr>
            <a:r>
              <a:rPr sz="3280">
                <a:solidFill>
                  <a:srgbClr val="FFFFFF"/>
                </a:solidFill>
              </a:rPr>
              <a:t>Melee Edition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xfrm>
            <a:off x="1270000" y="1549400"/>
            <a:ext cx="10464800" cy="33020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40">
                <a:solidFill>
                  <a:srgbClr val="FFFFFF"/>
                </a:solidFill>
              </a:rPr>
              <a:t>Ancient Chinese civilization grew this in the Yellow and Yangzi River Valleys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rice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" grpId="1"/>
      <p:bldP build="whole" bldLvl="1" animBg="1" rev="0" advAuto="0" spid="60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600">
                <a:solidFill>
                  <a:srgbClr val="FFFFFF"/>
                </a:solidFill>
              </a:rPr>
              <a:t>Ancient people used rivers to travel, because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it was safer and easier than taking a road.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" grpId="2"/>
      <p:bldP build="whole" bldLvl="1" animBg="1" rev="0" advAuto="0" spid="6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Egyptians used these two things to embalm dead bodies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salt and spices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" grpId="2"/>
      <p:bldP build="whole" bldLvl="1" animBg="1" rev="0" advAuto="0" spid="6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What kind of trees did the monster Humbaba guard in his forest?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cedar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" grpId="2"/>
      <p:bldP build="whole" bldLvl="1" animBg="1" rev="0" advAuto="0" spid="6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Farmers in the Indus Valley grew grain, but also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melons and cotton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" grpId="1"/>
      <p:bldP build="whole" bldLvl="1" animBg="1" rev="0" advAuto="0" spid="7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Where did Shamshi-Adad rule?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Assyria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5" grpId="2"/>
      <p:bldP build="whole" bldLvl="1" animBg="1" rev="0" advAuto="0" spid="7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Mesopotamian hero who killed the bull from heaven and Humbaba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Gilgamesh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" grpId="1"/>
      <p:bldP build="whole" bldLvl="1" animBg="1" rev="0" advAuto="0" spid="78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a soft fabric made from the cocoons of certain moths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silk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" grpId="1"/>
      <p:bldP build="whole" bldLvl="1" animBg="1" rev="0" advAuto="0" spid="81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What does the word Mesopotamia mean in Greek words?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xfrm>
            <a:off x="1270000" y="503555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between rivers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3" grpId="1"/>
      <p:bldP build="whole" bldLvl="1" animBg="1" rev="0" advAuto="0" spid="84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the science and practice of farming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agriculture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7" grpId="2"/>
      <p:bldP build="whole" bldLvl="1" animBg="1" rev="0" advAuto="0" spid="8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ancient city and capital of Assyria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Assur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" grpId="1"/>
      <p:bldP build="whole" bldLvl="1" animBg="1" rev="0" advAuto="0" spid="36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Who ruled over Akkad?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Sargon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0" grpId="2"/>
      <p:bldP build="whole" bldLvl="1" animBg="1" rev="0" advAuto="0" spid="8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3097">
              <a:defRPr sz="552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20">
                <a:solidFill>
                  <a:srgbClr val="FFFFFF"/>
                </a:solidFill>
              </a:rPr>
              <a:t>a member of a nomadic people who live chiefly by hunting, fishing, and harvesting wild food. 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hunter-gatherer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2" grpId="1"/>
      <p:bldP build="whole" bldLvl="1" animBg="1" rev="0" advAuto="0" spid="93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a sheep or cattle herder.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Pastoralist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" grpId="1"/>
      <p:bldP build="whole" bldLvl="1" animBg="1" rev="0" advAuto="0" spid="96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the belief in many gods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polytheism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9" grpId="2"/>
      <p:bldP build="whole" bldLvl="1" animBg="1" rev="0" advAuto="0" spid="9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in war, the act of surrounding a city with the goal of capturing it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siege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2" grpId="2"/>
      <p:bldP build="whole" bldLvl="1" animBg="1" rev="0" advAuto="0" spid="10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What does BCE stand for?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Before Common Era.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4" grpId="1"/>
      <p:bldP build="whole" bldLvl="1" animBg="1" rev="0" advAuto="0" spid="105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cloth made from the fur of sheep or goats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wool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8" grpId="2"/>
      <p:bldP build="whole" bldLvl="1" animBg="1" rev="0" advAuto="0" spid="107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a high place in a city used to guard against attackers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citadel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0" grpId="1"/>
      <p:bldP build="whole" bldLvl="1" animBg="1" rev="0" advAuto="0" spid="111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picture writing as found in ancient China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pictograms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3" grpId="1"/>
      <p:bldP build="whole" bldLvl="1" animBg="1" rev="0" advAuto="0" spid="114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 For what is Hammurabi famous?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His laws (Code of Hammurabi)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6" grpId="1"/>
      <p:bldP build="whole" bldLvl="1" animBg="1" rev="0" advAuto="0" spid="11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the belief in many gods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polytheism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" grpId="1"/>
      <p:bldP build="whole" bldLvl="1" animBg="1" rev="0" advAuto="0" spid="39" grpId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3097">
              <a:defRPr sz="552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20">
                <a:solidFill>
                  <a:srgbClr val="FFFFFF"/>
                </a:solidFill>
              </a:rPr>
              <a:t>a member of a nomadic people who live chiefly by hunting, fishing, and harvesting wild food. 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hunter-gatherer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" grpId="1"/>
      <p:bldP build="whole" bldLvl="1" animBg="1" rev="0" advAuto="0" spid="120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3097">
              <a:defRPr sz="552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20">
                <a:solidFill>
                  <a:srgbClr val="FFFFFF"/>
                </a:solidFill>
              </a:rPr>
              <a:t>a member of a nomadic people who live chiefly by hunting, fishing, and harvesting wild food. 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hunter-gatherer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2" grpId="1"/>
      <p:bldP build="whole" bldLvl="1" animBg="1" rev="0" advAuto="0" spid="123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3097">
              <a:defRPr sz="552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20">
                <a:solidFill>
                  <a:srgbClr val="FFFFFF"/>
                </a:solidFill>
              </a:rPr>
              <a:t>a member of a nomadic people who live chiefly by hunting, fishing, and harvesting wild food. 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hunter-gatherer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" grpId="1"/>
      <p:bldP build="whole" bldLvl="1" animBg="1" rev="0" advAuto="0" spid="126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Egyptian goddess of fertility.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Isis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8" grpId="1"/>
      <p:bldP build="whole" bldLvl="1" animBg="1" rev="0" advAuto="0" spid="129" grpId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80">
                <a:solidFill>
                  <a:srgbClr val="FFFFFF"/>
                </a:solidFill>
              </a:rPr>
              <a:t>a big structure with a square base and sloping sides that meet in a point at the top, found in Egypt.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Pyramid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1"/>
      <p:bldP build="whole" bldLvl="1" animBg="1" rev="0" advAuto="0" spid="132" grpId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picture words used in ancient Egypt.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Hieroglyphs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1"/>
      <p:bldP build="whole" bldLvl="1" animBg="1" rev="0" advAuto="0" spid="135" grpId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79729">
              <a:defRPr sz="5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a man from Ur who decided to leave for Caanan with his 90-year-old wife, Sarah, because God told him to.</a:t>
            </a:r>
          </a:p>
        </p:txBody>
      </p:sp>
      <p:sp>
        <p:nvSpPr>
          <p:cNvPr id="138" name="Shape 1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Abram / Abraham / Ibrahim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7" grpId="1"/>
      <p:bldP build="whole" bldLvl="1" animBg="1" rev="0" advAuto="0" spid="138" grpId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79729">
              <a:defRPr sz="5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 a fertile soil of clay and sand containing humus, which is organic plant matter, decomposed by microorganisms.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loam, silt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" grpId="2"/>
      <p:bldP build="whole" bldLvl="1" animBg="1" rev="0" advAuto="0" spid="140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B.C. stands for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Before Christ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1"/>
      <p:bldP build="whole" bldLvl="1" animBg="1" rev="0" advAuto="0" spid="144" grpId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the son of Jacob, he was sold into slavery in Egypt, but became a life-saver.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Joseph / Yusef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6" grpId="1"/>
      <p:bldP build="whole" bldLvl="1" animBg="1" rev="0" advAuto="0" spid="14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defRPr sz="776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760">
                <a:solidFill>
                  <a:srgbClr val="FFFFFF"/>
                </a:solidFill>
              </a:rPr>
              <a:t>Ancient city state of the Indus Valley civilization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Mohenjo-Daro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" grpId="1"/>
      <p:bldP build="whole" bldLvl="1" animBg="1" rev="0" advAuto="0" spid="42" grpId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360">
                <a:solidFill>
                  <a:srgbClr val="FFFFFF"/>
                </a:solidFill>
              </a:rPr>
              <a:t>the capital city that gave its name to an ancient kingdom, founded by Sargon in Mesopotamia.</a:t>
            </a:r>
          </a:p>
        </p:txBody>
      </p:sp>
      <p:sp>
        <p:nvSpPr>
          <p:cNvPr id="150" name="Shape 1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Akkad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1"/>
      <p:bldP build="whole" bldLvl="1" animBg="1" rev="0" advAuto="0" spid="150" grpId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What was Set’s relation to Osiris?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his brother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3" grpId="2"/>
      <p:bldP build="whole" bldLvl="1" animBg="1" rev="0" advAuto="0" spid="152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32308">
              <a:defRPr sz="592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920">
                <a:solidFill>
                  <a:srgbClr val="FFFFFF"/>
                </a:solidFill>
              </a:rPr>
              <a:t>When making a mummy, which organ did the Egyptians leave in the dead body?</a:t>
            </a:r>
          </a:p>
        </p:txBody>
      </p:sp>
      <p:sp>
        <p:nvSpPr>
          <p:cNvPr id="156" name="Shape 1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the heart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1"/>
      <p:bldP build="whole" bldLvl="1" animBg="1" rev="0" advAuto="0" spid="156" grpId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How old was Sarah she gave birth?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at least 90 years old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2"/>
      <p:bldP build="whole" bldLvl="1" animBg="1" rev="0" advAuto="0" spid="158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14095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Which two </a:t>
            </a:r>
            <a:r>
              <a:rPr sz="7040" u="sng">
                <a:solidFill>
                  <a:srgbClr val="FFFFFF"/>
                </a:solidFill>
              </a:rPr>
              <a:t>modern</a:t>
            </a:r>
            <a:r>
              <a:rPr sz="7040">
                <a:solidFill>
                  <a:srgbClr val="FFFFFF"/>
                </a:solidFill>
              </a:rPr>
              <a:t> nations make up ancient Mesopotamia?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Iraq and Syria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2"/>
      <p:bldP build="whole" bldLvl="1" animBg="1" rev="0" advAuto="0" spid="161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A.D.</a:t>
            </a:r>
          </a:p>
        </p:txBody>
      </p:sp>
      <p:sp>
        <p:nvSpPr>
          <p:cNvPr id="165" name="Shape 1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Anno Domini: in the year of our Lord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" grpId="1"/>
      <p:bldP build="whole" bldLvl="1" animBg="1" rev="0" advAuto="0" spid="165" grpId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14095">
              <a:defRPr sz="1800">
                <a:solidFill>
                  <a:srgbClr val="000000"/>
                </a:solidFill>
              </a:defRPr>
            </a:pPr>
            <a:endParaRPr sz="7040">
              <a:solidFill>
                <a:srgbClr val="FFFFFF"/>
              </a:solidFill>
            </a:endParaRPr>
          </a:p>
          <a:p>
            <a:pPr lvl="0" defTabSz="514095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What city did Hammurabi rule?</a:t>
            </a:r>
          </a:p>
        </p:txBody>
      </p:sp>
      <p:sp>
        <p:nvSpPr>
          <p:cNvPr id="168" name="Shape 1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Babylon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1"/>
      <p:bldP build="whole" bldLvl="1" animBg="1" rev="0" advAuto="0" spid="168" grpId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picture words used in ancient Egypt.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hieroglyphs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" grpId="1"/>
      <p:bldP build="whole" bldLvl="1" animBg="1" rev="0" advAuto="0" spid="171" grpId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Abraham left ____ to go to _______ .</a:t>
            </a: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Ur, Canaan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1"/>
      <p:bldP build="whole" bldLvl="1" animBg="1" rev="0" advAuto="0" spid="174" grpId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600">
                <a:solidFill>
                  <a:srgbClr val="FFFFFF"/>
                </a:solidFill>
              </a:rPr>
              <a:t>What two rivers is Mesopotamia between?</a:t>
            </a:r>
          </a:p>
        </p:txBody>
      </p:sp>
      <p:sp>
        <p:nvSpPr>
          <p:cNvPr id="177" name="Shape 17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The Tigris and the Euphrates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6" grpId="1"/>
      <p:bldP build="whole" bldLvl="1" animBg="1" rev="0" advAuto="0" spid="17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Why did the gods send Enkidu to fight Gilgamesh?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He was stealing wedding cake!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" grpId="1"/>
      <p:bldP build="whole" bldLvl="1" animBg="1" rev="0" advAuto="0" spid="45" grpId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On which </a:t>
            </a:r>
            <a:r>
              <a:rPr sz="8000" u="sng">
                <a:solidFill>
                  <a:srgbClr val="FFFFFF"/>
                </a:solidFill>
              </a:rPr>
              <a:t>continent</a:t>
            </a:r>
            <a:r>
              <a:rPr sz="8000">
                <a:solidFill>
                  <a:srgbClr val="FFFFFF"/>
                </a:solidFill>
              </a:rPr>
              <a:t> is Egypt?</a:t>
            </a:r>
          </a:p>
        </p:txBody>
      </p:sp>
      <p:sp>
        <p:nvSpPr>
          <p:cNvPr id="180" name="Shape 1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Africa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0" grpId="2"/>
      <p:bldP build="whole" bldLvl="1" animBg="1" rev="0" advAuto="0" spid="179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“an eye for an eye, and a tooth for a tooth” comes from these ancient laws:</a:t>
            </a:r>
          </a:p>
        </p:txBody>
      </p:sp>
      <p:sp>
        <p:nvSpPr>
          <p:cNvPr id="183" name="Shape 1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The Code of Hammurabi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2" grpId="1"/>
      <p:bldP build="whole" bldLvl="1" animBg="1" rev="0" advAuto="0" spid="183" grpId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Which two creatures did the Great Sphinx look like?</a:t>
            </a:r>
          </a:p>
        </p:txBody>
      </p:sp>
      <p:sp>
        <p:nvSpPr>
          <p:cNvPr id="186" name="Shape 18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 man and a lion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6" grpId="2"/>
      <p:bldP build="whole" bldLvl="1" animBg="1" rev="0" advAuto="0" spid="185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 What is the name of the desert in Egypt and North Africa?</a:t>
            </a:r>
          </a:p>
        </p:txBody>
      </p:sp>
      <p:sp>
        <p:nvSpPr>
          <p:cNvPr id="189" name="Shape 1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The Sahara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8" grpId="1"/>
      <p:bldP build="whole" bldLvl="1" animBg="1" rev="0" advAuto="0" spid="189" grpId="2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379729">
              <a:defRPr sz="1800">
                <a:solidFill>
                  <a:srgbClr val="000000"/>
                </a:solidFill>
              </a:defRPr>
            </a:pPr>
            <a:r>
              <a:rPr b="1" sz="5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Bonus 2 points:</a:t>
            </a:r>
            <a:endParaRPr b="1" sz="5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defTabSz="379729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Why was the upper kingdom of Egypt in the South and the lower kingdom in the North?</a:t>
            </a:r>
          </a:p>
        </p:txBody>
      </p:sp>
      <p:sp>
        <p:nvSpPr>
          <p:cNvPr id="192" name="Shape 1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Because the Nile flowed down </a:t>
            </a:r>
            <a:endParaRPr sz="320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from the South to the North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2"/>
      <p:bldP build="whole" bldLvl="1" animBg="1" rev="0" advAuto="0" spid="191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A government where you have to do everything without asking questions</a:t>
            </a:r>
          </a:p>
        </p:txBody>
      </p:sp>
      <p:sp>
        <p:nvSpPr>
          <p:cNvPr id="195" name="Shape 19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 dictatorship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2"/>
      <p:bldP build="whole" bldLvl="1" animBg="1" rev="0" advAuto="0" spid="194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Abraham’s father’s name was</a:t>
            </a:r>
          </a:p>
        </p:txBody>
      </p:sp>
      <p:sp>
        <p:nvSpPr>
          <p:cNvPr id="198" name="Shape 1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Terah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" grpId="2"/>
      <p:bldP build="whole" bldLvl="1" animBg="1" rev="0" advAuto="0" spid="19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What dropped into Lei Zu’s cup of tea?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 silkworm cocoon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" grpId="1"/>
      <p:bldP build="whole" bldLvl="1" animBg="1" rev="0" advAuto="0" spid="48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Ancient Assyrians were best known for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war and sieges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" grpId="1"/>
      <p:bldP build="whole" bldLvl="1" animBg="1" rev="0" advAuto="0" spid="51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Why were the cities in the Indus Valley built around citadels?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for protection from invaders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" grpId="1"/>
      <p:bldP build="whole" bldLvl="1" animBg="1" rev="0" advAuto="0" spid="5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40">
                <a:solidFill>
                  <a:srgbClr val="FFFFFF"/>
                </a:solidFill>
              </a:rPr>
              <a:t>Which creature stole Gilgamesh’s eternal life plant?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a snake</a:t>
            </a:r>
          </a:p>
        </p:txBody>
      </p:sp>
    </p:spTree>
  </p:cSld>
  <p:clrMapOvr>
    <a:masterClrMapping/>
  </p:clrMapOvr>
  <p:transition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" grpId="1"/>
      <p:bldP build="whole" bldLvl="1" animBg="1" rev="0" advAuto="0" spid="57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